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60" r:id="rId3"/>
    <p:sldId id="258" r:id="rId4"/>
    <p:sldId id="257" r:id="rId5"/>
    <p:sldId id="316" r:id="rId6"/>
    <p:sldId id="317" r:id="rId7"/>
    <p:sldId id="319" r:id="rId8"/>
    <p:sldId id="318" r:id="rId9"/>
    <p:sldId id="297" r:id="rId10"/>
    <p:sldId id="320" r:id="rId11"/>
    <p:sldId id="299" r:id="rId12"/>
    <p:sldId id="308" r:id="rId13"/>
    <p:sldId id="321" r:id="rId14"/>
    <p:sldId id="324" r:id="rId15"/>
    <p:sldId id="323" r:id="rId16"/>
    <p:sldId id="309" r:id="rId17"/>
    <p:sldId id="307" r:id="rId18"/>
    <p:sldId id="325" r:id="rId19"/>
    <p:sldId id="322" r:id="rId20"/>
    <p:sldId id="326" r:id="rId21"/>
    <p:sldId id="302" r:id="rId22"/>
    <p:sldId id="327" r:id="rId23"/>
    <p:sldId id="328" r:id="rId24"/>
    <p:sldId id="329" r:id="rId25"/>
    <p:sldId id="330" r:id="rId26"/>
    <p:sldId id="331" r:id="rId27"/>
    <p:sldId id="332" r:id="rId28"/>
    <p:sldId id="333" r:id="rId29"/>
    <p:sldId id="334" r:id="rId30"/>
    <p:sldId id="335" r:id="rId31"/>
    <p:sldId id="336" r:id="rId32"/>
    <p:sldId id="338" r:id="rId33"/>
    <p:sldId id="337" r:id="rId34"/>
    <p:sldId id="339" r:id="rId35"/>
    <p:sldId id="340" r:id="rId36"/>
    <p:sldId id="341" r:id="rId37"/>
    <p:sldId id="342" r:id="rId38"/>
    <p:sldId id="343" r:id="rId39"/>
    <p:sldId id="312" r:id="rId40"/>
    <p:sldId id="313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  <a:srgbClr val="13C399"/>
    <a:srgbClr val="00666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69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EEB3D-1DBC-4412-B5C9-7BFF1075B384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39B1B-F475-4F67-9D84-90B9E48C4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96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821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57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461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54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288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699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39B1B-F475-4F67-9D84-90B9E48C4DA4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800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293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667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60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817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671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116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694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092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54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15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40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052DD-2651-4E7F-A851-DE39B1560F05}" type="datetimeFigureOut">
              <a:rPr lang="ko-KR" altLang="en-US" smtClean="0"/>
              <a:t>2021-02-20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4299C-4938-4D90-8491-736C9EDC3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17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8288" y="2908738"/>
            <a:ext cx="7214574" cy="951718"/>
          </a:xfrm>
          <a:noFill/>
          <a:ln w="57150"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APT Actor Analysis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67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APT </a:t>
            </a:r>
            <a:r>
              <a:rPr lang="en-US" altLang="ko-KR" sz="4400" b="1" dirty="0"/>
              <a:t>Attack Process </a:t>
            </a:r>
            <a:r>
              <a:rPr lang="en-US" altLang="ko-KR" sz="4400" b="1" dirty="0" smtClean="0"/>
              <a:t> </a:t>
            </a:r>
            <a:endParaRPr lang="ko-KR" altLang="en-US" sz="4400" b="1" dirty="0"/>
          </a:p>
        </p:txBody>
      </p:sp>
      <p:grpSp>
        <p:nvGrpSpPr>
          <p:cNvPr id="16" name="그룹 15"/>
          <p:cNvGrpSpPr/>
          <p:nvPr/>
        </p:nvGrpSpPr>
        <p:grpSpPr>
          <a:xfrm>
            <a:off x="495300" y="1838491"/>
            <a:ext cx="11201399" cy="4209393"/>
            <a:chOff x="1103585" y="1608083"/>
            <a:chExt cx="9979573" cy="2546131"/>
          </a:xfrm>
          <a:solidFill>
            <a:srgbClr val="13C399"/>
          </a:solidFill>
        </p:grpSpPr>
        <p:grpSp>
          <p:nvGrpSpPr>
            <p:cNvPr id="10" name="그룹 9"/>
            <p:cNvGrpSpPr/>
            <p:nvPr/>
          </p:nvGrpSpPr>
          <p:grpSpPr>
            <a:xfrm>
              <a:off x="1103585" y="1608083"/>
              <a:ext cx="9979573" cy="2546131"/>
              <a:chOff x="1725572" y="1400337"/>
              <a:chExt cx="9538891" cy="2509017"/>
            </a:xfrm>
            <a:grpFill/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1725572" y="1400337"/>
                <a:ext cx="1704767" cy="667735"/>
              </a:xfrm>
              <a:prstGeom prst="roundRect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 smtClean="0"/>
                  <a:t>정보수집</a:t>
                </a:r>
                <a:endParaRPr lang="ko-KR" altLang="en-US" sz="3200" b="1" dirty="0"/>
              </a:p>
            </p:txBody>
          </p:sp>
          <p:sp>
            <p:nvSpPr>
              <p:cNvPr id="6" name="모서리가 둥근 직사각형 5"/>
              <p:cNvSpPr/>
              <p:nvPr/>
            </p:nvSpPr>
            <p:spPr>
              <a:xfrm>
                <a:off x="4795465" y="1400337"/>
                <a:ext cx="2601069" cy="667735"/>
              </a:xfrm>
              <a:prstGeom prst="roundRect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 smtClean="0"/>
                  <a:t>공격 수행</a:t>
                </a:r>
                <a:r>
                  <a:rPr lang="en-US" altLang="ko-KR" sz="3200" b="1" dirty="0" smtClean="0"/>
                  <a:t>/</a:t>
                </a:r>
                <a:r>
                  <a:rPr lang="ko-KR" altLang="en-US" sz="3200" b="1" dirty="0" smtClean="0"/>
                  <a:t>침투</a:t>
                </a:r>
                <a:endParaRPr lang="ko-KR" altLang="en-US" sz="3200" b="1" dirty="0"/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8659896" y="1400338"/>
                <a:ext cx="2604567" cy="667735"/>
              </a:xfrm>
              <a:prstGeom prst="roundRect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 smtClean="0"/>
                  <a:t>내부 거점 확보</a:t>
                </a:r>
                <a:endParaRPr lang="ko-KR" altLang="en-US" sz="3200" b="1" dirty="0"/>
              </a:p>
            </p:txBody>
          </p:sp>
          <p:sp>
            <p:nvSpPr>
              <p:cNvPr id="8" name="모서리가 둥근 직사각형 7"/>
              <p:cNvSpPr/>
              <p:nvPr/>
            </p:nvSpPr>
            <p:spPr>
              <a:xfrm>
                <a:off x="9559696" y="3241619"/>
                <a:ext cx="1704767" cy="667735"/>
              </a:xfrm>
              <a:prstGeom prst="roundRect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 smtClean="0"/>
                  <a:t>확산</a:t>
                </a:r>
                <a:endParaRPr lang="ko-KR" altLang="en-US" sz="3200" b="1" dirty="0"/>
              </a:p>
            </p:txBody>
          </p:sp>
          <p:sp>
            <p:nvSpPr>
              <p:cNvPr id="9" name="모서리가 둥근 직사각형 8"/>
              <p:cNvSpPr/>
              <p:nvPr/>
            </p:nvSpPr>
            <p:spPr>
              <a:xfrm>
                <a:off x="4795465" y="3208729"/>
                <a:ext cx="2601069" cy="667735"/>
              </a:xfrm>
              <a:prstGeom prst="roundRect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3200" b="1" dirty="0" smtClean="0"/>
                  <a:t>데이터 유출</a:t>
                </a:r>
                <a:endParaRPr lang="ko-KR" altLang="en-US" sz="3200" b="1" dirty="0"/>
              </a:p>
            </p:txBody>
          </p:sp>
        </p:grpSp>
        <p:sp>
          <p:nvSpPr>
            <p:cNvPr id="11" name="오른쪽 화살표 10"/>
            <p:cNvSpPr/>
            <p:nvPr/>
          </p:nvSpPr>
          <p:spPr>
            <a:xfrm>
              <a:off x="3360639" y="1768281"/>
              <a:ext cx="643801" cy="420707"/>
            </a:xfrm>
            <a:prstGeom prst="rightArrow">
              <a:avLst/>
            </a:prstGeom>
            <a:solidFill>
              <a:srgbClr val="FF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2" name="오른쪽 화살표 11"/>
            <p:cNvSpPr/>
            <p:nvPr/>
          </p:nvSpPr>
          <p:spPr>
            <a:xfrm>
              <a:off x="7507528" y="1768281"/>
              <a:ext cx="643244" cy="420707"/>
            </a:xfrm>
            <a:prstGeom prst="rightArrow">
              <a:avLst/>
            </a:prstGeom>
            <a:solidFill>
              <a:srgbClr val="FF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3" name="오른쪽 화살표 12"/>
            <p:cNvSpPr/>
            <p:nvPr/>
          </p:nvSpPr>
          <p:spPr>
            <a:xfrm rot="10800000">
              <a:off x="7507528" y="3609925"/>
              <a:ext cx="1392106" cy="420707"/>
            </a:xfrm>
            <a:prstGeom prst="rightArrow">
              <a:avLst/>
            </a:prstGeom>
            <a:solidFill>
              <a:srgbClr val="FF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4" name="오른쪽 화살표 13"/>
            <p:cNvSpPr/>
            <p:nvPr/>
          </p:nvSpPr>
          <p:spPr>
            <a:xfrm rot="5400000">
              <a:off x="9689712" y="2515886"/>
              <a:ext cx="760496" cy="642312"/>
            </a:xfrm>
            <a:prstGeom prst="rightArrow">
              <a:avLst/>
            </a:prstGeom>
            <a:solidFill>
              <a:srgbClr val="FF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7" name="오른쪽 화살표 16"/>
            <p:cNvSpPr/>
            <p:nvPr/>
          </p:nvSpPr>
          <p:spPr>
            <a:xfrm rot="10800000">
              <a:off x="2819990" y="3609925"/>
              <a:ext cx="1184449" cy="420707"/>
            </a:xfrm>
            <a:prstGeom prst="rightArrow">
              <a:avLst/>
            </a:prstGeom>
            <a:solidFill>
              <a:srgbClr val="FF0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92824" y="5148038"/>
            <a:ext cx="1926548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chemeClr val="bg1"/>
                </a:solidFill>
              </a:rPr>
              <a:t>큰일 남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41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APT </a:t>
            </a:r>
            <a:r>
              <a:rPr lang="en-US" altLang="ko-KR" sz="4400" b="1" dirty="0"/>
              <a:t>Attack Process </a:t>
            </a:r>
            <a:r>
              <a:rPr lang="en-US" altLang="ko-KR" sz="4400" b="1" dirty="0" smtClean="0"/>
              <a:t> 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011" y="1170590"/>
            <a:ext cx="9223977" cy="5261208"/>
          </a:xfrm>
          <a:prstGeom prst="rect">
            <a:avLst/>
          </a:prstGeom>
          <a:ln w="44450">
            <a:solidFill>
              <a:srgbClr val="13C399"/>
            </a:solidFill>
          </a:ln>
        </p:spPr>
      </p:pic>
    </p:spTree>
    <p:extLst>
      <p:ext uri="{BB962C8B-B14F-4D97-AF65-F5344CB8AC3E}">
        <p14:creationId xmlns:p14="http://schemas.microsoft.com/office/powerpoint/2010/main" val="184628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 smtClean="0">
                <a:solidFill>
                  <a:schemeClr val="bg1"/>
                </a:solidFill>
              </a:rPr>
              <a:t>Kimsuky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Thailium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	2013 Kaspersky Lab</a:t>
            </a:r>
            <a:r>
              <a:rPr lang="ko-KR" altLang="en-US" sz="2000" dirty="0" smtClean="0">
                <a:solidFill>
                  <a:schemeClr val="bg1"/>
                </a:solidFill>
              </a:rPr>
              <a:t>에서 처음으로 공개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en-US" altLang="ko-KR" sz="2000" dirty="0" smtClean="0">
                <a:solidFill>
                  <a:schemeClr val="bg1"/>
                </a:solidFill>
              </a:rPr>
              <a:t>2014 </a:t>
            </a:r>
            <a:r>
              <a:rPr lang="ko-KR" altLang="en-US" sz="2000" dirty="0" smtClean="0">
                <a:solidFill>
                  <a:schemeClr val="bg1"/>
                </a:solidFill>
              </a:rPr>
              <a:t>한국 수 자력 연구원 원전 도면 유출사건의 배후 지목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의심국가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-  Victims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국가 </a:t>
            </a:r>
            <a:r>
              <a:rPr lang="en-US" altLang="ko-KR" sz="2000" dirty="0" smtClean="0">
                <a:solidFill>
                  <a:schemeClr val="bg1"/>
                </a:solidFill>
              </a:rPr>
              <a:t>/ </a:t>
            </a:r>
            <a:r>
              <a:rPr lang="ko-KR" altLang="en-US" sz="2000" dirty="0" smtClean="0">
                <a:solidFill>
                  <a:schemeClr val="bg1"/>
                </a:solidFill>
              </a:rPr>
              <a:t>정부기관 </a:t>
            </a:r>
            <a:r>
              <a:rPr lang="en-US" altLang="ko-KR" sz="2000" dirty="0" smtClean="0">
                <a:solidFill>
                  <a:schemeClr val="bg1"/>
                </a:solidFill>
              </a:rPr>
              <a:t>/ </a:t>
            </a:r>
            <a:r>
              <a:rPr lang="ko-KR" altLang="en-US" sz="2000" dirty="0" smtClean="0">
                <a:solidFill>
                  <a:schemeClr val="bg1"/>
                </a:solidFill>
              </a:rPr>
              <a:t>외교관련 </a:t>
            </a:r>
            <a:r>
              <a:rPr lang="en-US" altLang="ko-KR" sz="2000" dirty="0" smtClean="0">
                <a:solidFill>
                  <a:schemeClr val="bg1"/>
                </a:solidFill>
              </a:rPr>
              <a:t>Intelligence</a:t>
            </a: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최근에는 가상화폐를 공격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한글 워드 프로세스의 취약점을 이용 </a:t>
            </a:r>
            <a:r>
              <a:rPr lang="en-US" altLang="ko-KR" sz="2000" dirty="0" smtClean="0">
                <a:solidFill>
                  <a:schemeClr val="bg1"/>
                </a:solidFill>
              </a:rPr>
              <a:t>(</a:t>
            </a:r>
            <a:r>
              <a:rPr lang="ko-KR" altLang="en-US" sz="2000" dirty="0" smtClean="0">
                <a:solidFill>
                  <a:schemeClr val="bg1"/>
                </a:solidFill>
              </a:rPr>
              <a:t>악성문서를 사용</a:t>
            </a:r>
            <a:r>
              <a:rPr lang="en-US" altLang="ko-KR" sz="2000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악성코드의 모듈화 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모듈들이 서로 유기적으로 동작 </a:t>
            </a:r>
            <a:r>
              <a:rPr lang="en-US" altLang="ko-KR" sz="2000" dirty="0" smtClean="0">
                <a:solidFill>
                  <a:schemeClr val="bg1"/>
                </a:solidFill>
              </a:rPr>
              <a:t>(</a:t>
            </a:r>
            <a:r>
              <a:rPr lang="ko-KR" altLang="en-US" sz="2000" dirty="0" smtClean="0">
                <a:solidFill>
                  <a:schemeClr val="bg1"/>
                </a:solidFill>
              </a:rPr>
              <a:t>현재까지 사용</a:t>
            </a:r>
            <a:r>
              <a:rPr lang="en-US" altLang="ko-KR" sz="20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Capability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변조된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웹서버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취약한 서버를 해킹해서 </a:t>
            </a:r>
            <a:r>
              <a:rPr lang="en-US" altLang="ko-KR" sz="2000" dirty="0" smtClean="0">
                <a:solidFill>
                  <a:schemeClr val="bg1"/>
                </a:solidFill>
              </a:rPr>
              <a:t>C&amp;C</a:t>
            </a:r>
            <a:r>
              <a:rPr lang="ko-KR" altLang="en-US" sz="2000" dirty="0" smtClean="0">
                <a:solidFill>
                  <a:schemeClr val="bg1"/>
                </a:solidFill>
              </a:rPr>
              <a:t>서버 사용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무료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호스팅</a:t>
            </a:r>
            <a:r>
              <a:rPr lang="ko-KR" altLang="en-US" sz="2000" dirty="0" smtClean="0">
                <a:solidFill>
                  <a:schemeClr val="bg1"/>
                </a:solidFill>
              </a:rPr>
              <a:t> 서버 사용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돈을 지불하고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호스팅</a:t>
            </a:r>
            <a:r>
              <a:rPr lang="ko-KR" altLang="en-US" sz="2000" dirty="0" smtClean="0">
                <a:solidFill>
                  <a:schemeClr val="bg1"/>
                </a:solidFill>
              </a:rPr>
              <a:t> 서버 사용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결제수단을 가상화폐로 받음 </a:t>
            </a:r>
            <a:r>
              <a:rPr lang="en-US" altLang="ko-KR" sz="2000" dirty="0" smtClean="0">
                <a:solidFill>
                  <a:schemeClr val="bg1"/>
                </a:solidFill>
              </a:rPr>
              <a:t>(</a:t>
            </a:r>
            <a:r>
              <a:rPr lang="ko-KR" altLang="en-US" sz="2000" dirty="0" smtClean="0">
                <a:solidFill>
                  <a:schemeClr val="bg1"/>
                </a:solidFill>
              </a:rPr>
              <a:t>익명성 보장</a:t>
            </a:r>
            <a:r>
              <a:rPr lang="en-US" altLang="ko-KR" sz="20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국내에서 사용하는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이메일</a:t>
            </a:r>
            <a:r>
              <a:rPr lang="ko-KR" altLang="en-US" sz="2000" dirty="0" smtClean="0">
                <a:solidFill>
                  <a:schemeClr val="bg1"/>
                </a:solidFill>
              </a:rPr>
              <a:t> 들을 </a:t>
            </a:r>
            <a:r>
              <a:rPr lang="en-US" altLang="ko-KR" sz="2000" dirty="0" smtClean="0">
                <a:solidFill>
                  <a:schemeClr val="bg1"/>
                </a:solidFill>
              </a:rPr>
              <a:t>C&amp;C </a:t>
            </a:r>
            <a:r>
              <a:rPr lang="ko-KR" altLang="en-US" sz="2000" dirty="0" smtClean="0">
                <a:solidFill>
                  <a:schemeClr val="bg1"/>
                </a:solidFill>
              </a:rPr>
              <a:t>서버로 사용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20967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48" y="1276350"/>
            <a:ext cx="5371928" cy="5148098"/>
          </a:xfrm>
          <a:prstGeom prst="rect">
            <a:avLst/>
          </a:prstGeom>
          <a:ln w="38100">
            <a:solidFill>
              <a:srgbClr val="13C399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829" y="2068208"/>
            <a:ext cx="5943600" cy="3626726"/>
          </a:xfrm>
          <a:prstGeom prst="rect">
            <a:avLst/>
          </a:prstGeom>
          <a:ln w="38100">
            <a:solidFill>
              <a:srgbClr val="13C399">
                <a:alpha val="9900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59297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130885" y="1127033"/>
            <a:ext cx="11930230" cy="5509200"/>
          </a:xfrm>
          <a:prstGeom prst="rect">
            <a:avLst/>
          </a:prstGeom>
          <a:noFill/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 smtClean="0">
                <a:solidFill>
                  <a:schemeClr val="bg1"/>
                </a:solidFill>
              </a:rPr>
              <a:t>Kimsuky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Thailium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- Using Virus type of injection vectors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40" y="3840052"/>
            <a:ext cx="11161671" cy="260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130885" y="1127033"/>
            <a:ext cx="11930230" cy="5509200"/>
          </a:xfrm>
          <a:prstGeom prst="rect">
            <a:avLst/>
          </a:prstGeom>
          <a:noFill/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 smtClean="0">
                <a:solidFill>
                  <a:schemeClr val="bg1"/>
                </a:solidFill>
              </a:rPr>
              <a:t>Kimsuky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Thailium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- Using Virus type of injection vectors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67" y="3450184"/>
            <a:ext cx="7558909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  <a:ln>
            <a:solidFill>
              <a:srgbClr val="00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grpSp>
        <p:nvGrpSpPr>
          <p:cNvPr id="5" name="그룹 4"/>
          <p:cNvGrpSpPr/>
          <p:nvPr/>
        </p:nvGrpSpPr>
        <p:grpSpPr>
          <a:xfrm>
            <a:off x="416378" y="1420585"/>
            <a:ext cx="3143250" cy="5012872"/>
            <a:chOff x="416378" y="1420585"/>
            <a:chExt cx="3143250" cy="5012872"/>
          </a:xfrm>
        </p:grpSpPr>
        <p:sp>
          <p:nvSpPr>
            <p:cNvPr id="2" name="직사각형 1"/>
            <p:cNvSpPr/>
            <p:nvPr/>
          </p:nvSpPr>
          <p:spPr>
            <a:xfrm>
              <a:off x="416378" y="1420585"/>
              <a:ext cx="3143250" cy="5012872"/>
            </a:xfrm>
            <a:prstGeom prst="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571498" y="1632857"/>
              <a:ext cx="2833007" cy="8409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Visual Basic Script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571497" y="3487398"/>
              <a:ext cx="2833007" cy="8547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Self-extracting executable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71499" y="5355771"/>
              <a:ext cx="2833007" cy="8785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Resource Drop Style executable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8450035" y="1420585"/>
            <a:ext cx="3143250" cy="5012872"/>
            <a:chOff x="416378" y="1420585"/>
            <a:chExt cx="3143250" cy="5012872"/>
          </a:xfrm>
        </p:grpSpPr>
        <p:sp>
          <p:nvSpPr>
            <p:cNvPr id="10" name="직사각형 9"/>
            <p:cNvSpPr/>
            <p:nvPr/>
          </p:nvSpPr>
          <p:spPr>
            <a:xfrm>
              <a:off x="416378" y="1420585"/>
              <a:ext cx="3143250" cy="5012872"/>
            </a:xfrm>
            <a:prstGeom prst="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71498" y="1632857"/>
              <a:ext cx="2833007" cy="8409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Payload1</a:t>
              </a:r>
            </a:p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Early stage</a:t>
              </a:r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71498" y="4070137"/>
              <a:ext cx="2833007" cy="8547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Payload3</a:t>
              </a:r>
            </a:p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Shared library stealer</a:t>
              </a:r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1499" y="5355771"/>
              <a:ext cx="2833007" cy="8785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Payload4</a:t>
              </a:r>
            </a:p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Backdoor </a:t>
              </a:r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71498" y="2851497"/>
              <a:ext cx="2833007" cy="8409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Payload2</a:t>
              </a:r>
            </a:p>
            <a:p>
              <a:pPr algn="ctr"/>
              <a:r>
                <a:rPr lang="en-US" altLang="ko-KR" sz="1200" b="1" dirty="0" smtClean="0">
                  <a:solidFill>
                    <a:schemeClr val="tx1"/>
                  </a:solidFill>
                </a:rPr>
                <a:t>Combination downloader &amp; stealer</a:t>
              </a:r>
              <a:endParaRPr lang="ko-KR" altLang="en-US" sz="12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3" name="꺾인 연결선 22"/>
          <p:cNvCxnSpPr>
            <a:stCxn id="2" idx="3"/>
            <a:endCxn id="13" idx="1"/>
          </p:cNvCxnSpPr>
          <p:nvPr/>
        </p:nvCxnSpPr>
        <p:spPr>
          <a:xfrm>
            <a:off x="3559628" y="3927021"/>
            <a:ext cx="5045528" cy="1868037"/>
          </a:xfrm>
          <a:prstGeom prst="bentConnector3">
            <a:avLst/>
          </a:prstGeom>
          <a:ln w="38100">
            <a:solidFill>
              <a:srgbClr val="13C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/>
          <p:nvPr/>
        </p:nvCxnSpPr>
        <p:spPr>
          <a:xfrm flipV="1">
            <a:off x="3547377" y="3271957"/>
            <a:ext cx="5057777" cy="655064"/>
          </a:xfrm>
          <a:prstGeom prst="bentConnector3">
            <a:avLst/>
          </a:prstGeom>
          <a:ln w="38100">
            <a:solidFill>
              <a:srgbClr val="13C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꺾인 연결선 26"/>
          <p:cNvCxnSpPr>
            <a:stCxn id="2" idx="3"/>
          </p:cNvCxnSpPr>
          <p:nvPr/>
        </p:nvCxnSpPr>
        <p:spPr>
          <a:xfrm flipV="1">
            <a:off x="3559628" y="1995398"/>
            <a:ext cx="5045526" cy="1931623"/>
          </a:xfrm>
          <a:prstGeom prst="bentConnector3">
            <a:avLst>
              <a:gd name="adj1" fmla="val 49676"/>
            </a:avLst>
          </a:prstGeom>
          <a:ln w="38100">
            <a:solidFill>
              <a:srgbClr val="13C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꺾인 연결선 28"/>
          <p:cNvCxnSpPr>
            <a:stCxn id="2" idx="3"/>
          </p:cNvCxnSpPr>
          <p:nvPr/>
        </p:nvCxnSpPr>
        <p:spPr>
          <a:xfrm>
            <a:off x="3559628" y="3927021"/>
            <a:ext cx="5045526" cy="587396"/>
          </a:xfrm>
          <a:prstGeom prst="bentConnector3">
            <a:avLst>
              <a:gd name="adj1" fmla="val 49676"/>
            </a:avLst>
          </a:prstGeom>
          <a:ln w="38100">
            <a:solidFill>
              <a:srgbClr val="13C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71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29" y="1975124"/>
            <a:ext cx="11527142" cy="407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6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130885" y="1127033"/>
            <a:ext cx="11930230" cy="5201424"/>
          </a:xfrm>
          <a:prstGeom prst="rect">
            <a:avLst/>
          </a:prstGeom>
          <a:noFill/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 smtClean="0">
                <a:solidFill>
                  <a:schemeClr val="bg1"/>
                </a:solidFill>
              </a:rPr>
              <a:t>Kimsuky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Thailium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2149"/>
          <a:stretch/>
        </p:blipFill>
        <p:spPr>
          <a:xfrm>
            <a:off x="303321" y="2798379"/>
            <a:ext cx="9069279" cy="335271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451" y="1477469"/>
            <a:ext cx="3003318" cy="329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2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386090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smtClean="0">
                <a:solidFill>
                  <a:schemeClr val="bg1"/>
                </a:solidFill>
              </a:rPr>
              <a:t>Dark Hotel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	</a:t>
            </a:r>
            <a:r>
              <a:rPr lang="en-US" altLang="ko-KR" sz="2000" dirty="0" smtClean="0">
                <a:solidFill>
                  <a:schemeClr val="bg1"/>
                </a:solidFill>
              </a:rPr>
              <a:t>2014</a:t>
            </a:r>
            <a:r>
              <a:rPr lang="ko-KR" altLang="en-US" sz="2000" dirty="0" smtClean="0">
                <a:solidFill>
                  <a:schemeClr val="bg1"/>
                </a:solidFill>
              </a:rPr>
              <a:t>년 </a:t>
            </a:r>
            <a:r>
              <a:rPr lang="en-US" altLang="ko-KR" sz="2000" dirty="0" smtClean="0">
                <a:solidFill>
                  <a:schemeClr val="bg1"/>
                </a:solidFill>
              </a:rPr>
              <a:t>Kaspersky Lab</a:t>
            </a:r>
            <a:r>
              <a:rPr lang="ko-KR" altLang="en-US" sz="2000" dirty="0" smtClean="0">
                <a:solidFill>
                  <a:schemeClr val="bg1"/>
                </a:solidFill>
              </a:rPr>
              <a:t>에서 공개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의심 국가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Victims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호텔을 방문한 높은 레벨의 기업 담당자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외교 및 북한의 해외 거주자들 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 연결 기업들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4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Capability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Using 0 Day Exploit 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충분한 자본 </a:t>
            </a:r>
            <a:r>
              <a:rPr lang="en-US" altLang="ko-KR" sz="2000" dirty="0" smtClean="0">
                <a:solidFill>
                  <a:schemeClr val="bg1"/>
                </a:solidFill>
              </a:rPr>
              <a:t>+ </a:t>
            </a:r>
            <a:r>
              <a:rPr lang="ko-KR" altLang="en-US" sz="2000" dirty="0" smtClean="0">
                <a:solidFill>
                  <a:schemeClr val="bg1"/>
                </a:solidFill>
              </a:rPr>
              <a:t>블랙마켓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충분한 기술을 지원 받고 있음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서버 같은 경우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Kimsuky</a:t>
            </a:r>
            <a:r>
              <a:rPr lang="en-US" altLang="ko-KR" sz="2000" dirty="0" smtClean="0">
                <a:solidFill>
                  <a:schemeClr val="bg1"/>
                </a:solidFill>
              </a:rPr>
              <a:t> Group</a:t>
            </a:r>
            <a:r>
              <a:rPr lang="ko-KR" altLang="en-US" sz="2000" dirty="0" smtClean="0">
                <a:solidFill>
                  <a:schemeClr val="bg1"/>
                </a:solidFill>
              </a:rPr>
              <a:t>과 동일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endParaRPr lang="en-US" altLang="ko-KR" sz="2000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63723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/>
              <a:t>누구인가</a:t>
            </a:r>
            <a:r>
              <a:rPr lang="en-US" altLang="ko-KR" sz="4400" b="1" dirty="0" smtClean="0"/>
              <a:t>?</a:t>
            </a:r>
            <a:endParaRPr lang="ko-KR" altLang="en-US" sz="4400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80" y="1068142"/>
            <a:ext cx="11997328" cy="5709175"/>
          </a:xfrm>
          <a:prstGeom prst="rect">
            <a:avLst/>
          </a:prstGeom>
          <a:ln w="31750">
            <a:solidFill>
              <a:srgbClr val="13C399"/>
            </a:solidFill>
          </a:ln>
        </p:spPr>
      </p:pic>
    </p:spTree>
    <p:extLst>
      <p:ext uri="{BB962C8B-B14F-4D97-AF65-F5344CB8AC3E}">
        <p14:creationId xmlns:p14="http://schemas.microsoft.com/office/powerpoint/2010/main" val="112058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509200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31" y="1993188"/>
            <a:ext cx="100584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5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Similarity 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14" y="1545022"/>
            <a:ext cx="11827972" cy="4611412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</p:pic>
    </p:spTree>
    <p:extLst>
      <p:ext uri="{BB962C8B-B14F-4D97-AF65-F5344CB8AC3E}">
        <p14:creationId xmlns:p14="http://schemas.microsoft.com/office/powerpoint/2010/main" val="162097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74" y="2174314"/>
            <a:ext cx="8909444" cy="3194672"/>
          </a:xfrm>
          <a:prstGeom prst="rect">
            <a:avLst/>
          </a:prstGeom>
          <a:ln w="38100">
            <a:solidFill>
              <a:srgbClr val="13C399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256412" y="1371046"/>
            <a:ext cx="9136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Dark 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Hotel </a:t>
            </a: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56412" y="5525923"/>
            <a:ext cx="91369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</a:rPr>
              <a:t>외교 관련기관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일본 거주 </a:t>
            </a:r>
            <a:r>
              <a:rPr lang="en-US" altLang="ko-KR" sz="2000" dirty="0" smtClean="0">
                <a:solidFill>
                  <a:schemeClr val="bg1"/>
                </a:solidFill>
              </a:rPr>
              <a:t>(</a:t>
            </a:r>
            <a:r>
              <a:rPr lang="ko-KR" altLang="en-US" sz="2000" dirty="0" smtClean="0">
                <a:solidFill>
                  <a:schemeClr val="bg1"/>
                </a:solidFill>
              </a:rPr>
              <a:t>대상 공격</a:t>
            </a:r>
            <a:r>
              <a:rPr lang="en-US" altLang="ko-KR" sz="2000" dirty="0" smtClean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2000" dirty="0" smtClean="0">
                <a:solidFill>
                  <a:schemeClr val="bg1"/>
                </a:solidFill>
              </a:rPr>
              <a:t>인권 단체들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 기업과 비즈니스 관계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Intelligence </a:t>
            </a:r>
            <a:r>
              <a:rPr lang="ko-KR" altLang="en-US" sz="2000" dirty="0" smtClean="0">
                <a:solidFill>
                  <a:schemeClr val="bg1"/>
                </a:solidFill>
              </a:rPr>
              <a:t>를 노리는 그룹으로 추정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77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50681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1569" b="1"/>
          <a:stretch/>
        </p:blipFill>
        <p:spPr>
          <a:xfrm>
            <a:off x="224164" y="1261240"/>
            <a:ext cx="8623364" cy="544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7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50681"/>
            <a:ext cx="11930230" cy="5509200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APT(Advanced Persistent Threat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altLang="ko-KR" sz="2800" b="1" dirty="0" smtClean="0">
                <a:solidFill>
                  <a:schemeClr val="bg1"/>
                </a:solidFill>
              </a:rPr>
              <a:t>Dark </a:t>
            </a:r>
            <a:r>
              <a:rPr lang="en-US" altLang="ko-KR" sz="2800" b="1" dirty="0">
                <a:solidFill>
                  <a:schemeClr val="bg1"/>
                </a:solidFill>
              </a:rPr>
              <a:t>Hotel</a:t>
            </a:r>
          </a:p>
          <a:p>
            <a:r>
              <a:rPr lang="en-US" altLang="ko-KR" sz="2000" b="1" dirty="0">
                <a:solidFill>
                  <a:schemeClr val="bg1"/>
                </a:solidFill>
              </a:rPr>
              <a:t>	</a:t>
            </a:r>
            <a:r>
              <a:rPr lang="en-US" altLang="ko-KR" sz="2000" dirty="0" smtClean="0">
                <a:solidFill>
                  <a:schemeClr val="bg1"/>
                </a:solidFill>
              </a:rPr>
              <a:t>Campaign : COLDBREW |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Sophisicated</a:t>
            </a:r>
            <a:r>
              <a:rPr lang="en-US" altLang="ko-KR" sz="2000" dirty="0" smtClean="0">
                <a:solidFill>
                  <a:schemeClr val="bg1"/>
                </a:solidFill>
              </a:rPr>
              <a:t> campaign target for Korea and Japan</a:t>
            </a: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endParaRPr lang="en-US" altLang="ko-KR" sz="2000" b="1" dirty="0" smtClean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11135"/>
          <a:stretch/>
        </p:blipFill>
        <p:spPr>
          <a:xfrm>
            <a:off x="340948" y="2632842"/>
            <a:ext cx="11510104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4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 smtClean="0">
                <a:solidFill>
                  <a:schemeClr val="bg1"/>
                </a:solidFill>
              </a:rPr>
              <a:t>BlueNoroff</a:t>
            </a:r>
            <a:r>
              <a:rPr lang="en-US" altLang="ko-KR" sz="2400" dirty="0" smtClean="0">
                <a:solidFill>
                  <a:schemeClr val="bg1"/>
                </a:solidFill>
              </a:rPr>
              <a:t>(APT-38)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방글라데시 은행 공격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의심 국가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Victims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은행권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</a:rPr>
              <a:t>| </a:t>
            </a:r>
            <a:r>
              <a:rPr lang="ko-KR" altLang="en-US" sz="2000" dirty="0" smtClean="0">
                <a:solidFill>
                  <a:schemeClr val="bg1"/>
                </a:solidFill>
              </a:rPr>
              <a:t>가상화폐 거래소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카지노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err="1" smtClean="0">
                <a:solidFill>
                  <a:schemeClr val="bg1"/>
                </a:solidFill>
              </a:rPr>
              <a:t>핀테크</a:t>
            </a:r>
            <a:r>
              <a:rPr lang="ko-KR" altLang="en-US" sz="2000" dirty="0" smtClean="0">
                <a:solidFill>
                  <a:schemeClr val="bg1"/>
                </a:solidFill>
              </a:rPr>
              <a:t> 회사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Capability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SWIFT</a:t>
            </a:r>
            <a:r>
              <a:rPr lang="ko-KR" altLang="en-US" sz="2000" dirty="0" smtClean="0">
                <a:solidFill>
                  <a:schemeClr val="bg1"/>
                </a:solidFill>
              </a:rPr>
              <a:t>를 이용한 악성코드 사용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Multiple Component tool set </a:t>
            </a:r>
            <a:r>
              <a:rPr lang="ko-KR" altLang="en-US" sz="2000" dirty="0" smtClean="0">
                <a:solidFill>
                  <a:schemeClr val="bg1"/>
                </a:solidFill>
              </a:rPr>
              <a:t>사용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국제 송금 시스템에 대하여 잘 알고 있음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Loader, injector, tunneling tool | PowerShell</a:t>
            </a:r>
            <a:r>
              <a:rPr lang="ko-KR" altLang="en-US" sz="2000" dirty="0" smtClean="0">
                <a:solidFill>
                  <a:schemeClr val="bg1"/>
                </a:solidFill>
              </a:rPr>
              <a:t>을 많이 사용 </a:t>
            </a:r>
            <a:endParaRPr lang="en-US" altLang="ko-KR" sz="2000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09377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386090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762" t="-1391" r="-762" b="1391"/>
          <a:stretch/>
        </p:blipFill>
        <p:spPr>
          <a:xfrm>
            <a:off x="291005" y="1788893"/>
            <a:ext cx="9316102" cy="453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6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400" dirty="0">
                <a:solidFill>
                  <a:schemeClr val="bg1"/>
                </a:solidFill>
              </a:rPr>
              <a:t>(APT-38)</a:t>
            </a:r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가상화폐에 솔루션을 제공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접근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솔루션이 실제로 동작 함 </a:t>
            </a:r>
            <a:r>
              <a:rPr lang="en-US" altLang="ko-KR" sz="2000" dirty="0" smtClean="0">
                <a:solidFill>
                  <a:schemeClr val="bg1"/>
                </a:solidFill>
              </a:rPr>
              <a:t>| </a:t>
            </a:r>
            <a:r>
              <a:rPr lang="ko-KR" altLang="en-US" sz="2000" dirty="0" smtClean="0">
                <a:solidFill>
                  <a:schemeClr val="bg1"/>
                </a:solidFill>
              </a:rPr>
              <a:t>멀티 플랫폼 실행이 가능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발견 당시 윈도우 플랫폼을 대상으로만 공격 </a:t>
            </a:r>
            <a:r>
              <a:rPr lang="en-US" altLang="ko-KR" sz="2000" dirty="0" smtClean="0">
                <a:solidFill>
                  <a:schemeClr val="bg1"/>
                </a:solidFill>
              </a:rPr>
              <a:t>|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Powershell</a:t>
            </a: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사용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15433"/>
          <a:stretch/>
        </p:blipFill>
        <p:spPr>
          <a:xfrm>
            <a:off x="249291" y="3850855"/>
            <a:ext cx="9391650" cy="264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5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400" dirty="0">
                <a:solidFill>
                  <a:schemeClr val="bg1"/>
                </a:solidFill>
              </a:rPr>
              <a:t>(APT-38)</a:t>
            </a: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가상화폐에 솔루션을 제공 </a:t>
            </a:r>
            <a:r>
              <a:rPr lang="en-US" altLang="ko-KR" sz="2000" dirty="0" smtClean="0">
                <a:solidFill>
                  <a:schemeClr val="bg1"/>
                </a:solidFill>
              </a:rPr>
              <a:t>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접근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솔루션이 실제로 동작 함 </a:t>
            </a:r>
            <a:r>
              <a:rPr lang="en-US" altLang="ko-KR" sz="2000" dirty="0" smtClean="0">
                <a:solidFill>
                  <a:schemeClr val="bg1"/>
                </a:solidFill>
              </a:rPr>
              <a:t>| </a:t>
            </a:r>
            <a:r>
              <a:rPr lang="ko-KR" altLang="en-US" sz="2000" dirty="0" smtClean="0">
                <a:solidFill>
                  <a:schemeClr val="bg1"/>
                </a:solidFill>
              </a:rPr>
              <a:t>멀티 플랫폼 실행이 가능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발견 당시 윈도우 플랫폼을 대상으로만 공격 </a:t>
            </a:r>
            <a:r>
              <a:rPr lang="en-US" altLang="ko-KR" sz="2000" dirty="0" smtClean="0">
                <a:solidFill>
                  <a:schemeClr val="bg1"/>
                </a:solidFill>
              </a:rPr>
              <a:t>|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Powershell</a:t>
            </a: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사용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55" y="3858738"/>
            <a:ext cx="10695478" cy="113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7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570756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400" dirty="0">
                <a:solidFill>
                  <a:schemeClr val="bg1"/>
                </a:solidFill>
              </a:rPr>
              <a:t>(APT-38)</a:t>
            </a: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	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94" y="2660560"/>
            <a:ext cx="96012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3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Introduce –</a:t>
            </a:r>
            <a:r>
              <a:rPr lang="ko-KR" altLang="en-US" sz="4400" b="1" dirty="0"/>
              <a:t> </a:t>
            </a:r>
            <a:r>
              <a:rPr lang="ko-KR" altLang="en-US" sz="4400" b="1" dirty="0" smtClean="0"/>
              <a:t>소개</a:t>
            </a:r>
            <a:endParaRPr lang="ko-KR" altLang="en-US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346551" y="1075764"/>
            <a:ext cx="6712771" cy="5632311"/>
          </a:xfrm>
          <a:prstGeom prst="rect">
            <a:avLst/>
          </a:prstGeom>
          <a:noFill/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Name :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이정훈 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Age : 21 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Field : Digital Forensic / Crypto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Team : Anti-root / Beer CAT Security LAB  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University :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인제대학교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(DOT-GABI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회장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K - Shield. JR 2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기 수료생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(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現 대학생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2018~2019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정보보호 학회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(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동계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)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논문 투고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</a:rPr>
              <a:t>現 국가 암호 공모전 논문 작성 중</a:t>
            </a:r>
            <a:endParaRPr lang="en-US" altLang="ko-KR" sz="2400" b="1" dirty="0" smtClean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39" y="1075764"/>
            <a:ext cx="5148763" cy="5632311"/>
          </a:xfrm>
          <a:prstGeom prst="rect">
            <a:avLst/>
          </a:prstGeom>
          <a:ln w="38100">
            <a:solidFill>
              <a:srgbClr val="13C399"/>
            </a:solidFill>
          </a:ln>
        </p:spPr>
      </p:pic>
    </p:spTree>
    <p:extLst>
      <p:ext uri="{BB962C8B-B14F-4D97-AF65-F5344CB8AC3E}">
        <p14:creationId xmlns:p14="http://schemas.microsoft.com/office/powerpoint/2010/main" val="422550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570756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40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800" dirty="0">
                <a:solidFill>
                  <a:schemeClr val="bg1"/>
                </a:solidFill>
              </a:rPr>
              <a:t>(APT-38)</a:t>
            </a: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	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17" y="2820799"/>
            <a:ext cx="7731180" cy="367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56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570756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40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800" dirty="0">
                <a:solidFill>
                  <a:schemeClr val="bg1"/>
                </a:solidFill>
              </a:rPr>
              <a:t>(APT-38)</a:t>
            </a:r>
          </a:p>
          <a:p>
            <a:r>
              <a:rPr lang="en-US" altLang="ko-KR" sz="2000" dirty="0" err="1" smtClean="0">
                <a:solidFill>
                  <a:schemeClr val="bg1"/>
                </a:solidFill>
              </a:rPr>
              <a:t>Snapchat</a:t>
            </a:r>
            <a:r>
              <a:rPr lang="en-US" altLang="ko-KR" sz="2000" dirty="0" smtClean="0">
                <a:solidFill>
                  <a:schemeClr val="bg1"/>
                </a:solidFill>
              </a:rPr>
              <a:t> Crypto campaign :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Cryptocurrency</a:t>
            </a:r>
            <a:r>
              <a:rPr lang="en-US" altLang="ko-KR" sz="2000" dirty="0" smtClean="0">
                <a:solidFill>
                  <a:schemeClr val="bg1"/>
                </a:solidFill>
              </a:rPr>
              <a:t> business target campaign 3 year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19" y="3160986"/>
            <a:ext cx="9471431" cy="3397468"/>
          </a:xfrm>
          <a:prstGeom prst="rect">
            <a:avLst/>
          </a:prstGeom>
          <a:ln w="44450">
            <a:solidFill>
              <a:srgbClr val="13C399"/>
            </a:solidFill>
          </a:ln>
        </p:spPr>
      </p:pic>
    </p:spTree>
    <p:extLst>
      <p:ext uri="{BB962C8B-B14F-4D97-AF65-F5344CB8AC3E}">
        <p14:creationId xmlns:p14="http://schemas.microsoft.com/office/powerpoint/2010/main" val="272885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570756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err="1">
                <a:solidFill>
                  <a:schemeClr val="bg1"/>
                </a:solidFill>
              </a:rPr>
              <a:t>BlueNoroff</a:t>
            </a:r>
            <a:r>
              <a:rPr lang="en-US" altLang="ko-KR" sz="2400" dirty="0">
                <a:solidFill>
                  <a:schemeClr val="bg1"/>
                </a:solidFill>
              </a:rPr>
              <a:t>(APT-38)</a:t>
            </a:r>
          </a:p>
          <a:p>
            <a:r>
              <a:rPr lang="en-US" altLang="ko-KR" sz="2000" dirty="0" err="1" smtClean="0">
                <a:solidFill>
                  <a:schemeClr val="bg1"/>
                </a:solidFill>
              </a:rPr>
              <a:t>Snapchat</a:t>
            </a:r>
            <a:r>
              <a:rPr lang="en-US" altLang="ko-KR" sz="2000" dirty="0" smtClean="0">
                <a:solidFill>
                  <a:schemeClr val="bg1"/>
                </a:solidFill>
              </a:rPr>
              <a:t> Crypto campaign :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Cryptocurrency</a:t>
            </a:r>
            <a:r>
              <a:rPr lang="en-US" altLang="ko-KR" sz="2000" dirty="0" smtClean="0">
                <a:solidFill>
                  <a:schemeClr val="bg1"/>
                </a:solidFill>
              </a:rPr>
              <a:t> business target campaign 3 year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97" y="3134591"/>
            <a:ext cx="11630025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386090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smtClean="0">
                <a:solidFill>
                  <a:schemeClr val="bg1"/>
                </a:solidFill>
              </a:rPr>
              <a:t>Lazarus</a:t>
            </a:r>
            <a:r>
              <a:rPr lang="en-US" altLang="ko-KR" sz="2400" dirty="0" smtClean="0">
                <a:solidFill>
                  <a:schemeClr val="bg1"/>
                </a:solidFill>
              </a:rPr>
              <a:t>(Hidden Cobra)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</a:rPr>
              <a:t>	</a:t>
            </a:r>
            <a:r>
              <a:rPr lang="en-US" altLang="ko-KR" sz="2000" dirty="0" smtClean="0">
                <a:solidFill>
                  <a:schemeClr val="bg1"/>
                </a:solidFill>
              </a:rPr>
              <a:t>2014</a:t>
            </a:r>
            <a:r>
              <a:rPr lang="ko-KR" altLang="en-US" sz="2000" dirty="0" smtClean="0">
                <a:solidFill>
                  <a:schemeClr val="bg1"/>
                </a:solidFill>
              </a:rPr>
              <a:t>년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Novetta</a:t>
            </a:r>
            <a:r>
              <a:rPr lang="ko-KR" altLang="en-US" sz="2000" dirty="0" smtClean="0">
                <a:solidFill>
                  <a:schemeClr val="bg1"/>
                </a:solidFill>
              </a:rPr>
              <a:t>에서 공개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en-US" altLang="ko-KR" sz="2000" dirty="0" smtClean="0">
                <a:solidFill>
                  <a:schemeClr val="bg1"/>
                </a:solidFill>
              </a:rPr>
              <a:t>Several Campaign / Sub Group</a:t>
            </a:r>
          </a:p>
          <a:p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 smtClean="0">
                <a:solidFill>
                  <a:schemeClr val="bg1"/>
                </a:solidFill>
              </a:rPr>
              <a:t>의심 국가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북한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Victims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Financial profit target -&gt;</a:t>
            </a:r>
            <a:r>
              <a:rPr lang="ko-KR" altLang="en-US" sz="2000" dirty="0" smtClean="0">
                <a:solidFill>
                  <a:schemeClr val="bg1"/>
                </a:solidFill>
              </a:rPr>
              <a:t>금전적인 이득을 주로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타겟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팅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Cyber espionage target -&gt; </a:t>
            </a:r>
            <a:r>
              <a:rPr lang="ko-KR" altLang="en-US" sz="2000" dirty="0" smtClean="0">
                <a:solidFill>
                  <a:schemeClr val="bg1"/>
                </a:solidFill>
              </a:rPr>
              <a:t>그 외 사이버 첩보 및 방첩 활동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400" b="1" dirty="0" smtClean="0">
                <a:solidFill>
                  <a:schemeClr val="bg1"/>
                </a:solidFill>
              </a:rPr>
              <a:t>Capability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 err="1" smtClean="0">
                <a:solidFill>
                  <a:schemeClr val="bg1"/>
                </a:solidFill>
              </a:rPr>
              <a:t>Weaponized</a:t>
            </a:r>
            <a:r>
              <a:rPr lang="en-US" altLang="ko-KR" sz="2000" dirty="0" smtClean="0">
                <a:solidFill>
                  <a:schemeClr val="bg1"/>
                </a:solidFill>
              </a:rPr>
              <a:t> document –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문서형</a:t>
            </a:r>
            <a:r>
              <a:rPr lang="ko-KR" altLang="en-US" sz="2000" dirty="0" smtClean="0">
                <a:solidFill>
                  <a:schemeClr val="bg1"/>
                </a:solidFill>
              </a:rPr>
              <a:t> 악성코드 사용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err="1" smtClean="0">
                <a:solidFill>
                  <a:schemeClr val="bg1"/>
                </a:solidFill>
              </a:rPr>
              <a:t>ManuScrupt</a:t>
            </a:r>
            <a:r>
              <a:rPr lang="en-US" altLang="ko-KR" sz="2000" dirty="0" smtClean="0">
                <a:solidFill>
                  <a:schemeClr val="bg1"/>
                </a:solidFill>
              </a:rPr>
              <a:t> /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ThreatNeedle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Installer, Injector, Backdoor, Loader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1433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smtClean="0">
                <a:solidFill>
                  <a:schemeClr val="bg1"/>
                </a:solidFill>
              </a:rPr>
              <a:t>Lazarus</a:t>
            </a:r>
            <a:r>
              <a:rPr lang="en-US" altLang="ko-KR" sz="2400" dirty="0" smtClean="0">
                <a:solidFill>
                  <a:schemeClr val="bg1"/>
                </a:solidFill>
              </a:rPr>
              <a:t>(Hidden Cobra)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000" dirty="0" err="1" smtClean="0">
                <a:solidFill>
                  <a:schemeClr val="bg1"/>
                </a:solidFill>
              </a:rPr>
              <a:t>ManuScrupt</a:t>
            </a:r>
            <a:r>
              <a:rPr lang="en-US" altLang="ko-KR" sz="2000" dirty="0" smtClean="0">
                <a:solidFill>
                  <a:schemeClr val="bg1"/>
                </a:solidFill>
              </a:rPr>
              <a:t> /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ThreadNeedle</a:t>
            </a:r>
            <a:r>
              <a:rPr lang="en-US" altLang="ko-KR" sz="2000" dirty="0" smtClean="0">
                <a:solidFill>
                  <a:schemeClr val="bg1"/>
                </a:solidFill>
              </a:rPr>
              <a:t> campaign 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63" y="3136681"/>
            <a:ext cx="104013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99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smtClean="0">
                <a:solidFill>
                  <a:schemeClr val="bg1"/>
                </a:solidFill>
              </a:rPr>
              <a:t>Lazarus</a:t>
            </a:r>
            <a:r>
              <a:rPr lang="en-US" altLang="ko-KR" sz="2400" dirty="0" smtClean="0">
                <a:solidFill>
                  <a:schemeClr val="bg1"/>
                </a:solidFill>
              </a:rPr>
              <a:t>(Hidden Cobra)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000" dirty="0" err="1" smtClean="0">
                <a:solidFill>
                  <a:schemeClr val="bg1"/>
                </a:solidFill>
              </a:rPr>
              <a:t>ManuScrupt</a:t>
            </a:r>
            <a:r>
              <a:rPr lang="en-US" altLang="ko-KR" sz="2000" dirty="0" smtClean="0">
                <a:solidFill>
                  <a:schemeClr val="bg1"/>
                </a:solidFill>
              </a:rPr>
              <a:t> /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ThreadNeedle</a:t>
            </a:r>
            <a:r>
              <a:rPr lang="en-US" altLang="ko-KR" sz="2000" dirty="0" smtClean="0">
                <a:solidFill>
                  <a:schemeClr val="bg1"/>
                </a:solidFill>
              </a:rPr>
              <a:t> campaign 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6" y="3059435"/>
            <a:ext cx="8724079" cy="33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78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APT(Advanced Persistent Threat)</a:t>
            </a: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3600" b="1" dirty="0" smtClean="0">
                <a:solidFill>
                  <a:schemeClr val="bg1"/>
                </a:solidFill>
              </a:rPr>
              <a:t>Lazarus</a:t>
            </a:r>
            <a:r>
              <a:rPr lang="en-US" altLang="ko-KR" sz="2400" dirty="0" smtClean="0">
                <a:solidFill>
                  <a:schemeClr val="bg1"/>
                </a:solidFill>
              </a:rPr>
              <a:t>(Hidden Cobra)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</a:rPr>
              <a:t>Continuous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MacOS</a:t>
            </a:r>
            <a:r>
              <a:rPr lang="en-US" altLang="ko-KR" sz="2000" dirty="0" smtClean="0">
                <a:solidFill>
                  <a:schemeClr val="bg1"/>
                </a:solidFill>
              </a:rPr>
              <a:t> Attack : Apple </a:t>
            </a:r>
            <a:r>
              <a:rPr lang="en-US" altLang="ko-KR" sz="2000" dirty="0" err="1" smtClean="0">
                <a:solidFill>
                  <a:schemeClr val="bg1"/>
                </a:solidFill>
              </a:rPr>
              <a:t>Jeus</a:t>
            </a:r>
            <a:r>
              <a:rPr lang="en-US" altLang="ko-KR" sz="2000" dirty="0" smtClean="0">
                <a:solidFill>
                  <a:schemeClr val="bg1"/>
                </a:solidFill>
              </a:rPr>
              <a:t> and MATA  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APT</a:t>
            </a:r>
            <a:r>
              <a:rPr lang="ko-KR" altLang="en-US" sz="4400" b="1" dirty="0"/>
              <a:t> </a:t>
            </a:r>
            <a:r>
              <a:rPr lang="en-US" altLang="ko-KR" sz="4400" b="1" dirty="0"/>
              <a:t>Actor </a:t>
            </a:r>
            <a:r>
              <a:rPr lang="en-US" altLang="ko-KR" sz="4400" b="1" dirty="0" err="1" smtClean="0"/>
              <a:t>Simillary</a:t>
            </a:r>
            <a:r>
              <a:rPr lang="en-US" altLang="ko-KR" sz="4400" b="1" dirty="0" smtClean="0"/>
              <a:t> </a:t>
            </a:r>
            <a:r>
              <a:rPr lang="en-US" altLang="ko-KR" sz="4400" b="1" dirty="0"/>
              <a:t>Analysis</a:t>
            </a:r>
            <a:endParaRPr lang="ko-KR" altLang="en-US" sz="4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25" y="3045977"/>
            <a:ext cx="9668369" cy="341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7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8288" y="2136227"/>
            <a:ext cx="7214574" cy="2654394"/>
          </a:xfrm>
          <a:noFill/>
          <a:ln w="57150"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Thread Intelligence</a:t>
            </a:r>
            <a:br>
              <a:rPr lang="en-US" altLang="ko-KR" b="1" dirty="0" smtClean="0">
                <a:solidFill>
                  <a:schemeClr val="bg1"/>
                </a:solidFill>
              </a:rPr>
            </a:br>
            <a:r>
              <a:rPr lang="ko-KR" altLang="en-US" b="1" dirty="0" smtClean="0">
                <a:solidFill>
                  <a:schemeClr val="bg1"/>
                </a:solidFill>
              </a:rPr>
              <a:t>≠</a:t>
            </a:r>
            <a:r>
              <a:rPr lang="en-US" altLang="ko-KR" b="1" dirty="0" smtClean="0">
                <a:solidFill>
                  <a:schemeClr val="bg1"/>
                </a:solidFill>
              </a:rPr>
              <a:t/>
            </a:r>
            <a:br>
              <a:rPr lang="en-US" altLang="ko-KR" b="1" dirty="0" smtClean="0">
                <a:solidFill>
                  <a:schemeClr val="bg1"/>
                </a:solidFill>
              </a:rPr>
            </a:br>
            <a:r>
              <a:rPr lang="en-US" altLang="ko-KR" b="1" dirty="0" smtClean="0">
                <a:solidFill>
                  <a:schemeClr val="bg1"/>
                </a:solidFill>
              </a:rPr>
              <a:t>Attribution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2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84405" y="2908738"/>
            <a:ext cx="4581733" cy="2656490"/>
          </a:xfrm>
          <a:noFill/>
          <a:ln w="19050">
            <a:solidFill>
              <a:schemeClr val="bg1"/>
            </a:solidFill>
            <a:prstDash val="lgDash"/>
          </a:ln>
        </p:spPr>
        <p:txBody>
          <a:bodyPr>
            <a:noAutofit/>
          </a:bodyPr>
          <a:lstStyle/>
          <a:p>
            <a:pPr algn="l"/>
            <a:r>
              <a:rPr lang="en-US" altLang="ko-KR" b="1" dirty="0" smtClean="0">
                <a:solidFill>
                  <a:schemeClr val="bg1"/>
                </a:solidFill>
              </a:rPr>
              <a:t>WHAT?</a:t>
            </a:r>
            <a:br>
              <a:rPr lang="en-US" altLang="ko-KR" b="1" dirty="0" smtClean="0">
                <a:solidFill>
                  <a:schemeClr val="bg1"/>
                </a:solidFill>
              </a:rPr>
            </a:br>
            <a:r>
              <a:rPr lang="en-US" altLang="ko-KR" b="1" dirty="0" smtClean="0">
                <a:solidFill>
                  <a:schemeClr val="bg1"/>
                </a:solidFill>
              </a:rPr>
              <a:t/>
            </a:r>
            <a:br>
              <a:rPr lang="en-US" altLang="ko-KR" b="1" dirty="0" smtClean="0">
                <a:solidFill>
                  <a:schemeClr val="bg1"/>
                </a:solidFill>
              </a:rPr>
            </a:br>
            <a:r>
              <a:rPr lang="en-US" altLang="ko-KR" b="1" dirty="0" smtClean="0">
                <a:solidFill>
                  <a:schemeClr val="bg1"/>
                </a:solidFill>
              </a:rPr>
              <a:t>HOW?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384405" y="1229710"/>
            <a:ext cx="4581733" cy="1001110"/>
          </a:xfrm>
          <a:prstGeom prst="rect">
            <a:avLst/>
          </a:prstGeom>
          <a:noFill/>
          <a:ln w="19050">
            <a:solidFill>
              <a:schemeClr val="bg1"/>
            </a:solidFill>
            <a:prstDash val="lgDash"/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 smtClean="0">
                <a:solidFill>
                  <a:schemeClr val="bg1"/>
                </a:solidFill>
              </a:rPr>
              <a:t>WHO?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>
            <a:stCxn id="10" idx="3"/>
            <a:endCxn id="13" idx="1"/>
          </p:cNvCxnSpPr>
          <p:nvPr/>
        </p:nvCxnSpPr>
        <p:spPr>
          <a:xfrm>
            <a:off x="4966138" y="1730265"/>
            <a:ext cx="1568669" cy="147191"/>
          </a:xfrm>
          <a:prstGeom prst="line">
            <a:avLst/>
          </a:prstGeom>
          <a:ln w="38100">
            <a:solidFill>
              <a:srgbClr val="13C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807" y="1338847"/>
            <a:ext cx="3933496" cy="107721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Sufficient technical evidence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cxnSp>
        <p:nvCxnSpPr>
          <p:cNvPr id="17" name="직선 연결선 16"/>
          <p:cNvCxnSpPr>
            <a:stCxn id="2" idx="3"/>
            <a:endCxn id="21" idx="1"/>
          </p:cNvCxnSpPr>
          <p:nvPr/>
        </p:nvCxnSpPr>
        <p:spPr>
          <a:xfrm>
            <a:off x="4966138" y="4236983"/>
            <a:ext cx="1040525" cy="0"/>
          </a:xfrm>
          <a:prstGeom prst="line">
            <a:avLst/>
          </a:prstGeom>
          <a:ln w="38100">
            <a:solidFill>
              <a:srgbClr val="13C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06663" y="3883040"/>
            <a:ext cx="4327634" cy="70788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bg1"/>
                </a:solidFill>
              </a:rPr>
              <a:t>Actionable Items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42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9999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https://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blog.alyac.co.kr/3091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blog.alyac.co.kr/3091</a:t>
            </a: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blog.alyac.co.kr/2421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https://blog.alyac.co.kr/1901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https://blog.alyac.co.kr/3071</a:t>
            </a: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https://www.notion.so/APT-2020-d782d9fcb4ac4e19b597d1fcedfef49f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https://m.blog.naver.com/PostView.nhn?blogId=daouidc&amp;logNo=220773045311&amp;proxyReferer=https:%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2F%2Fwww.google.com%2F</a:t>
            </a: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https://namu.wiki/w/Advanced%20Persistent%20Threat</a:t>
            </a: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https://www.estsecurity.com/enterprise/solution/apt-response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http://www.igloosec.co.kr/BLOG_APT%20%EA%B3%B5%EA%B2%A9%EA%B3%BC%20%EB%8C%80%EC%9D%91%EB%B0%A9%EC%95%88?searchItem=&amp;searchWord=&amp;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bbsCateId=1&amp;gotoPage=1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>
                <a:solidFill>
                  <a:schemeClr val="bg1"/>
                </a:solidFill>
              </a:rPr>
              <a:t>https://www.facebook.com/profile.php?id=100007217929089</a:t>
            </a:r>
          </a:p>
          <a:p>
            <a:endParaRPr lang="en-US" altLang="ko-KR" sz="2400" b="1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Reference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36407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Contents</a:t>
            </a:r>
            <a:endParaRPr lang="ko-KR" altLang="en-US" sz="4400" b="1" dirty="0"/>
          </a:p>
        </p:txBody>
      </p:sp>
      <p:grpSp>
        <p:nvGrpSpPr>
          <p:cNvPr id="2" name="그룹 1"/>
          <p:cNvGrpSpPr/>
          <p:nvPr/>
        </p:nvGrpSpPr>
        <p:grpSpPr>
          <a:xfrm>
            <a:off x="1180000" y="1220444"/>
            <a:ext cx="8823008" cy="5464135"/>
            <a:chOff x="3127254" y="1212562"/>
            <a:chExt cx="8823008" cy="546413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4645928" y="4106845"/>
              <a:ext cx="7304334" cy="642385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/>
                <a:t>APT Attack Process </a:t>
              </a:r>
              <a:endParaRPr lang="ko-KR" altLang="en-US" sz="2400" b="1" dirty="0"/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3127254" y="4106844"/>
              <a:ext cx="942119" cy="642385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 smtClean="0"/>
                <a:t>4</a:t>
              </a:r>
              <a:endParaRPr lang="ko-KR" altLang="en-US" sz="3600" b="1" dirty="0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3127254" y="5093393"/>
              <a:ext cx="942119" cy="61957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/>
                <a:t>5</a:t>
              </a:r>
              <a:endParaRPr lang="ko-KR" altLang="en-US" sz="3600" b="1" dirty="0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4645928" y="5098927"/>
              <a:ext cx="7304334" cy="619570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/>
                <a:t>APT Group </a:t>
              </a:r>
              <a:r>
                <a:rPr lang="en-US" altLang="ko-KR" sz="2400" b="1" dirty="0" smtClean="0"/>
                <a:t>Actor </a:t>
              </a:r>
              <a:r>
                <a:rPr lang="en-US" altLang="ko-KR" sz="2400" b="1" dirty="0" err="1" smtClean="0"/>
                <a:t>Simillary</a:t>
              </a:r>
              <a:r>
                <a:rPr lang="en-US" altLang="ko-KR" sz="2400" b="1" dirty="0" smtClean="0"/>
                <a:t> Analysis</a:t>
              </a:r>
              <a:endParaRPr lang="ko-KR" altLang="en-US" sz="2400" b="1" dirty="0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4645928" y="6057127"/>
              <a:ext cx="7304334" cy="619568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Q &amp; A</a:t>
              </a:r>
              <a:endParaRPr lang="ko-KR" altLang="en-US" sz="2400" b="1" dirty="0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3127254" y="6057129"/>
              <a:ext cx="942119" cy="61956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/>
                <a:t>6</a:t>
              </a:r>
              <a:endParaRPr lang="ko-KR" altLang="en-US" sz="3600" b="1" dirty="0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3127254" y="1212562"/>
              <a:ext cx="8823008" cy="642386"/>
              <a:chOff x="3855864" y="1323189"/>
              <a:chExt cx="8160428" cy="903644"/>
            </a:xfrm>
          </p:grpSpPr>
          <p:sp>
            <p:nvSpPr>
              <p:cNvPr id="25" name="모서리가 둥근 직사각형 24"/>
              <p:cNvSpPr/>
              <p:nvPr/>
            </p:nvSpPr>
            <p:spPr>
              <a:xfrm>
                <a:off x="5260490" y="1323190"/>
                <a:ext cx="6755802" cy="903643"/>
              </a:xfrm>
              <a:prstGeom prst="roundRect">
                <a:avLst/>
              </a:prstGeom>
              <a:solidFill>
                <a:srgbClr val="13C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 smtClean="0"/>
                  <a:t>About Cyber Kill chain</a:t>
                </a:r>
                <a:endParaRPr lang="ko-KR" altLang="en-US" sz="2400" b="1" dirty="0"/>
              </a:p>
            </p:txBody>
          </p:sp>
          <p:sp>
            <p:nvSpPr>
              <p:cNvPr id="26" name="모서리가 둥근 직사각형 25"/>
              <p:cNvSpPr/>
              <p:nvPr/>
            </p:nvSpPr>
            <p:spPr>
              <a:xfrm>
                <a:off x="3855864" y="1323189"/>
                <a:ext cx="871369" cy="9036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600" b="1" dirty="0" smtClean="0"/>
                  <a:t>1</a:t>
                </a:r>
                <a:endParaRPr lang="ko-KR" altLang="en-US" sz="3600" b="1" dirty="0"/>
              </a:p>
            </p:txBody>
          </p:sp>
        </p:grpSp>
        <p:sp>
          <p:nvSpPr>
            <p:cNvPr id="23" name="모서리가 둥근 직사각형 22"/>
            <p:cNvSpPr/>
            <p:nvPr/>
          </p:nvSpPr>
          <p:spPr>
            <a:xfrm>
              <a:off x="3127254" y="2199111"/>
              <a:ext cx="942119" cy="61957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/>
                <a:t>2</a:t>
              </a:r>
              <a:endParaRPr lang="ko-KR" altLang="en-US" sz="3600" b="1" dirty="0"/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645928" y="2204645"/>
              <a:ext cx="7304334" cy="619570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Cyber Kill chain Model</a:t>
              </a:r>
              <a:endParaRPr lang="ko-KR" altLang="en-US" sz="2400" b="1" dirty="0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4645928" y="3162845"/>
              <a:ext cx="7304334" cy="619568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/>
                <a:t>What is the APT? </a:t>
              </a:r>
              <a:endParaRPr lang="ko-KR" altLang="en-US" sz="2400" b="1" dirty="0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3127254" y="3162847"/>
              <a:ext cx="942119" cy="61956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/>
                <a:t>3</a:t>
              </a:r>
              <a:endParaRPr lang="ko-KR" alt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9590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C3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3823854" y="2157541"/>
            <a:ext cx="4862946" cy="2585323"/>
          </a:xfrm>
          <a:prstGeom prst="rect">
            <a:avLst/>
          </a:prstGeom>
          <a:solidFill>
            <a:srgbClr val="009999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b="1" dirty="0" smtClean="0">
                <a:solidFill>
                  <a:schemeClr val="bg1"/>
                </a:solidFill>
              </a:rPr>
              <a:t>Q&amp;A</a:t>
            </a:r>
            <a:endParaRPr lang="en-US" altLang="ko-KR" sz="13800" b="1" dirty="0">
              <a:solidFill>
                <a:schemeClr val="bg1"/>
              </a:solidFill>
            </a:endParaRPr>
          </a:p>
          <a:p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40814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About Cyber Kill chain</a:t>
            </a:r>
            <a:endParaRPr lang="en-US" altLang="ko-KR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endParaRPr lang="en-US" altLang="ko-KR" sz="2400" dirty="0" smtClean="0"/>
          </a:p>
          <a:p>
            <a:pPr marL="342900" indent="-342900">
              <a:buFontTx/>
              <a:buChar char="-"/>
            </a:pPr>
            <a:r>
              <a:rPr lang="ko-KR" altLang="en-US" sz="2400" b="1" dirty="0" smtClean="0">
                <a:solidFill>
                  <a:schemeClr val="bg1"/>
                </a:solidFill>
              </a:rPr>
              <a:t>사이버 </a:t>
            </a:r>
            <a:r>
              <a:rPr lang="ko-KR" altLang="en-US" sz="2400" b="1" dirty="0">
                <a:solidFill>
                  <a:schemeClr val="bg1"/>
                </a:solidFill>
              </a:rPr>
              <a:t>킬 체인</a:t>
            </a:r>
            <a:r>
              <a:rPr lang="en-US" altLang="ko-KR" sz="2400" b="1" dirty="0">
                <a:solidFill>
                  <a:schemeClr val="bg1"/>
                </a:solidFill>
              </a:rPr>
              <a:t>(Cyber Kill Chain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)</a:t>
            </a:r>
            <a:r>
              <a:rPr lang="en-US" altLang="ko-KR" sz="2000" dirty="0">
                <a:solidFill>
                  <a:schemeClr val="bg1"/>
                </a:solidFill>
              </a:rPr>
              <a:t/>
            </a:r>
            <a:br>
              <a:rPr lang="en-US" altLang="ko-KR" sz="2000" dirty="0">
                <a:solidFill>
                  <a:schemeClr val="bg1"/>
                </a:solidFill>
              </a:rPr>
            </a:b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사이버 </a:t>
            </a:r>
            <a:r>
              <a:rPr lang="ko-KR" altLang="en-US" sz="2000" dirty="0">
                <a:solidFill>
                  <a:schemeClr val="bg1"/>
                </a:solidFill>
              </a:rPr>
              <a:t>킬 체인은 사이버 공격을 프로세스 상으로 분석해 각 공격 단계에서 조직에게 가해지는 위협 요소들을 </a:t>
            </a:r>
            <a:r>
              <a:rPr lang="ko-KR" altLang="en-US" sz="2000" dirty="0" smtClean="0">
                <a:solidFill>
                  <a:schemeClr val="bg1"/>
                </a:solidFill>
              </a:rPr>
              <a:t>파악 </a:t>
            </a:r>
            <a:r>
              <a:rPr lang="en-US" altLang="ko-KR" sz="2000" dirty="0" smtClean="0">
                <a:solidFill>
                  <a:schemeClr val="bg1"/>
                </a:solidFill>
              </a:rPr>
              <a:t>/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공격자의 목적과 의도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활동을 분쇄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완화시켜 조직의 회복 탄력성을 확보하는 </a:t>
            </a:r>
            <a:r>
              <a:rPr lang="ko-KR" altLang="en-US" sz="2000" dirty="0" smtClean="0">
                <a:solidFill>
                  <a:schemeClr val="bg1"/>
                </a:solidFill>
              </a:rPr>
              <a:t>전략</a:t>
            </a: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/>
            </a:r>
            <a:br>
              <a:rPr lang="en-US" altLang="ko-KR" sz="2000" dirty="0">
                <a:solidFill>
                  <a:schemeClr val="bg1"/>
                </a:solidFill>
              </a:rPr>
            </a:br>
            <a:r>
              <a:rPr lang="en-US" altLang="ko-KR" sz="2000" dirty="0">
                <a:solidFill>
                  <a:schemeClr val="bg1"/>
                </a:solidFill>
              </a:rPr>
              <a:t/>
            </a:r>
            <a:br>
              <a:rPr lang="en-US" altLang="ko-KR" sz="2000" dirty="0">
                <a:solidFill>
                  <a:schemeClr val="bg1"/>
                </a:solidFill>
              </a:rPr>
            </a:br>
            <a:r>
              <a:rPr lang="en-US" altLang="ko-KR" sz="2000" dirty="0">
                <a:solidFill>
                  <a:schemeClr val="bg1"/>
                </a:solidFill>
              </a:rPr>
              <a:t/>
            </a:r>
            <a:br>
              <a:rPr lang="en-US" altLang="ko-KR" sz="2000" dirty="0">
                <a:solidFill>
                  <a:schemeClr val="bg1"/>
                </a:solidFill>
              </a:rPr>
            </a:br>
            <a:r>
              <a:rPr lang="ko-KR" altLang="en-US" sz="2000" dirty="0" smtClean="0">
                <a:solidFill>
                  <a:schemeClr val="bg1"/>
                </a:solidFill>
              </a:rPr>
              <a:t>처음 </a:t>
            </a:r>
            <a:r>
              <a:rPr lang="ko-KR" altLang="en-US" sz="2000" dirty="0">
                <a:solidFill>
                  <a:schemeClr val="bg1"/>
                </a:solidFill>
              </a:rPr>
              <a:t>사용한 것은 군수업체인 </a:t>
            </a:r>
            <a:r>
              <a:rPr lang="ko-KR" altLang="en-US" sz="2000" dirty="0" err="1">
                <a:solidFill>
                  <a:schemeClr val="bg1"/>
                </a:solidFill>
              </a:rPr>
              <a:t>록히드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마틴</a:t>
            </a:r>
            <a:r>
              <a:rPr lang="en-US" altLang="ko-KR" sz="2000" dirty="0">
                <a:solidFill>
                  <a:schemeClr val="bg1"/>
                </a:solidFill>
              </a:rPr>
              <a:t>(Lockheed Martin Corporation</a:t>
            </a:r>
            <a:r>
              <a:rPr lang="en-US" altLang="ko-KR" sz="2000" dirty="0" smtClean="0">
                <a:solidFill>
                  <a:schemeClr val="bg1"/>
                </a:solidFill>
              </a:rPr>
              <a:t>)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solidFill>
                  <a:schemeClr val="bg1"/>
                </a:solidFill>
              </a:rPr>
              <a:t>2009</a:t>
            </a:r>
            <a:r>
              <a:rPr lang="ko-KR" altLang="en-US" sz="2000" dirty="0">
                <a:solidFill>
                  <a:schemeClr val="bg1"/>
                </a:solidFill>
              </a:rPr>
              <a:t>년 </a:t>
            </a:r>
            <a:r>
              <a:rPr lang="en-US" altLang="ko-KR" sz="2000" dirty="0">
                <a:solidFill>
                  <a:schemeClr val="bg1"/>
                </a:solidFill>
              </a:rPr>
              <a:t>APT </a:t>
            </a:r>
            <a:r>
              <a:rPr lang="ko-KR" altLang="en-US" sz="2000" dirty="0">
                <a:solidFill>
                  <a:schemeClr val="bg1"/>
                </a:solidFill>
              </a:rPr>
              <a:t>방어에 관한 백서를 발행한 </a:t>
            </a:r>
            <a:r>
              <a:rPr lang="ko-KR" altLang="en-US" sz="2000" dirty="0" err="1">
                <a:solidFill>
                  <a:schemeClr val="bg1"/>
                </a:solidFill>
              </a:rPr>
              <a:t>록히드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마틴은</a:t>
            </a:r>
            <a:r>
              <a:rPr lang="ko-KR" altLang="en-US" sz="2000" dirty="0">
                <a:solidFill>
                  <a:schemeClr val="bg1"/>
                </a:solidFill>
              </a:rPr>
              <a:t> 첨단 공격 활동을 파악하기 위한 </a:t>
            </a:r>
            <a:r>
              <a:rPr lang="ko-KR" altLang="en-US" sz="2000" dirty="0" smtClean="0">
                <a:solidFill>
                  <a:schemeClr val="bg1"/>
                </a:solidFill>
              </a:rPr>
              <a:t>기준을 수립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</a:rPr>
              <a:t>공격자의 첨단 공격에 대응하고 조직의 회복 탄력성을 구축하기 위해 공격 구성요소를 파악하고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공격자들의 지속적인 활동에 법적 책임을 지움으로써 공격의 성공 확률을 </a:t>
            </a:r>
            <a:r>
              <a:rPr lang="ko-KR" altLang="en-US" sz="2000" dirty="0" smtClean="0">
                <a:solidFill>
                  <a:schemeClr val="bg1"/>
                </a:solidFill>
              </a:rPr>
              <a:t>낮추는 것을 목표로 함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/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endParaRPr lang="en-US" altLang="ko-KR" sz="2000" dirty="0" smtClean="0"/>
          </a:p>
          <a:p>
            <a:pPr marL="342900" indent="-342900">
              <a:buFontTx/>
              <a:buChar char="-"/>
            </a:pPr>
            <a:endParaRPr lang="en-US" altLang="ko-KR" sz="2000" dirty="0"/>
          </a:p>
        </p:txBody>
      </p:sp>
      <p:pic>
        <p:nvPicPr>
          <p:cNvPr id="1026" name="Picture 2" descr="http://linkback.itworld.co.kr/images/onebyone.gif?action_id=58f9918933c1a5ca58e1c69c449a3e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157162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92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About Cyber Kill chain</a:t>
            </a:r>
            <a:endParaRPr lang="en-US" altLang="ko-KR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endParaRPr lang="en-US" altLang="ko-KR" sz="24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400" b="1" dirty="0" smtClean="0">
                <a:solidFill>
                  <a:schemeClr val="bg1"/>
                </a:solidFill>
              </a:rPr>
              <a:t>사이버 </a:t>
            </a:r>
            <a:r>
              <a:rPr lang="ko-KR" altLang="en-US" sz="2400" b="1" dirty="0">
                <a:solidFill>
                  <a:schemeClr val="bg1"/>
                </a:solidFill>
              </a:rPr>
              <a:t>킬 체인</a:t>
            </a:r>
            <a:r>
              <a:rPr lang="en-US" altLang="ko-KR" sz="2400" b="1" dirty="0">
                <a:solidFill>
                  <a:schemeClr val="bg1"/>
                </a:solidFill>
              </a:rPr>
              <a:t>(Cyber Kill Chain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)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대응 전략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endParaRPr lang="en-US" altLang="ko-KR" sz="24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Reconnaissance(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정보 수집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 : </a:t>
            </a:r>
            <a:r>
              <a:rPr lang="en-US" altLang="ko-KR" sz="2000" dirty="0" smtClean="0">
                <a:solidFill>
                  <a:schemeClr val="bg1"/>
                </a:solidFill>
              </a:rPr>
              <a:t>Intelligence</a:t>
            </a:r>
            <a:r>
              <a:rPr lang="ko-KR" altLang="en-US" sz="2000" dirty="0" smtClean="0">
                <a:solidFill>
                  <a:schemeClr val="bg1"/>
                </a:solidFill>
              </a:rPr>
              <a:t>를 활용한 대응</a:t>
            </a:r>
            <a:r>
              <a:rPr lang="en-US" altLang="ko-KR" sz="2000" dirty="0" smtClean="0">
                <a:solidFill>
                  <a:schemeClr val="bg1"/>
                </a:solidFill>
              </a:rPr>
              <a:t>, Log</a:t>
            </a:r>
            <a:r>
              <a:rPr lang="ko-KR" altLang="en-US" sz="2000" dirty="0" smtClean="0">
                <a:solidFill>
                  <a:schemeClr val="bg1"/>
                </a:solidFill>
              </a:rPr>
              <a:t>분석을 통한 취약 포인트 제거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err="1" smtClean="0">
                <a:solidFill>
                  <a:schemeClr val="bg1"/>
                </a:solidFill>
              </a:rPr>
              <a:t>Weaponization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(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무기화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Delivery (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전달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 :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이메일</a:t>
            </a:r>
            <a:r>
              <a:rPr lang="ko-KR" altLang="en-US" sz="2000" dirty="0" smtClean="0">
                <a:solidFill>
                  <a:schemeClr val="bg1"/>
                </a:solidFill>
              </a:rPr>
              <a:t> 공격 방어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웹 공격 방어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엔드</a:t>
            </a:r>
            <a:r>
              <a:rPr lang="ko-KR" altLang="en-US" sz="2000" dirty="0" smtClean="0">
                <a:solidFill>
                  <a:schemeClr val="bg1"/>
                </a:solidFill>
              </a:rPr>
              <a:t> 포인트 감염 방어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Exploit 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Install (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설치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C2 (Command &amp; Control) : </a:t>
            </a:r>
            <a:r>
              <a:rPr lang="ko-KR" altLang="en-US" sz="2000" dirty="0" smtClean="0">
                <a:solidFill>
                  <a:schemeClr val="bg1"/>
                </a:solidFill>
              </a:rPr>
              <a:t>악성코드 탐지 </a:t>
            </a:r>
            <a:r>
              <a:rPr lang="en-US" altLang="ko-KR" sz="2000" dirty="0" smtClean="0">
                <a:solidFill>
                  <a:schemeClr val="bg1"/>
                </a:solidFill>
              </a:rPr>
              <a:t>/ </a:t>
            </a:r>
            <a:r>
              <a:rPr lang="ko-KR" altLang="en-US" sz="2000" dirty="0" smtClean="0">
                <a:solidFill>
                  <a:schemeClr val="bg1"/>
                </a:solidFill>
              </a:rPr>
              <a:t>네트워크 이상징후 탐지 </a:t>
            </a:r>
            <a:r>
              <a:rPr lang="en-US" altLang="ko-KR" sz="2000" dirty="0" smtClean="0">
                <a:solidFill>
                  <a:schemeClr val="bg1"/>
                </a:solidFill>
              </a:rPr>
              <a:t>/ </a:t>
            </a:r>
            <a:r>
              <a:rPr lang="ko-KR" altLang="en-US" sz="2000" dirty="0" smtClean="0">
                <a:solidFill>
                  <a:schemeClr val="bg1"/>
                </a:solidFill>
              </a:rPr>
              <a:t>의심파일 탐지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 smtClean="0">
                <a:solidFill>
                  <a:schemeClr val="bg1"/>
                </a:solidFill>
              </a:rPr>
              <a:t>Actions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://linkback.itworld.co.kr/images/onebyone.gif?action_id=58f9918933c1a5ca58e1c69c449a3e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157162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5290" r="3988" b="11426"/>
          <a:stretch/>
        </p:blipFill>
        <p:spPr>
          <a:xfrm>
            <a:off x="519546" y="2128541"/>
            <a:ext cx="10442864" cy="96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Cyber Kill chain Model</a:t>
            </a:r>
            <a:endParaRPr lang="en-US" altLang="ko-KR" sz="4400" b="1" dirty="0"/>
          </a:p>
        </p:txBody>
      </p:sp>
      <p:pic>
        <p:nvPicPr>
          <p:cNvPr id="1026" name="Picture 2" descr="http://linkback.itworld.co.kr/images/onebyone.gif?action_id=58f9918933c1a5ca58e1c69c449a3e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17" y="1590962"/>
            <a:ext cx="9347" cy="11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직사각형 7"/>
          <p:cNvSpPr/>
          <p:nvPr/>
        </p:nvSpPr>
        <p:spPr>
          <a:xfrm>
            <a:off x="3419021" y="1468492"/>
            <a:ext cx="7167525" cy="762828"/>
          </a:xfrm>
          <a:prstGeom prst="roundRect">
            <a:avLst/>
          </a:prstGeom>
          <a:solidFill>
            <a:srgbClr val="13C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OS, Web, IP, Email </a:t>
            </a:r>
            <a:r>
              <a:rPr lang="ko-KR" altLang="en-US" sz="2400" b="1" dirty="0" smtClean="0"/>
              <a:t>주소 취약점 수집</a:t>
            </a:r>
            <a:endParaRPr lang="ko-KR" altLang="en-US" sz="2400" b="1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430694" y="1468493"/>
            <a:ext cx="1486976" cy="762828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</a:rPr>
              <a:t>정보수집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430694" y="2825547"/>
            <a:ext cx="9155852" cy="762829"/>
            <a:chOff x="3325673" y="1323188"/>
            <a:chExt cx="8629914" cy="903644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5199785" y="1323188"/>
              <a:ext cx="6755802" cy="903643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/>
                <a:t>취약점을 이용한 공격 수행</a:t>
              </a:r>
              <a:r>
                <a:rPr lang="en-US" altLang="ko-KR" sz="2400" b="1" dirty="0" smtClean="0"/>
                <a:t>, </a:t>
              </a:r>
              <a:r>
                <a:rPr lang="ko-KR" altLang="en-US" sz="2400" b="1" dirty="0" smtClean="0"/>
                <a:t>침투</a:t>
              </a:r>
              <a:r>
                <a:rPr lang="en-US" altLang="ko-KR" sz="2400" b="1" dirty="0" smtClean="0"/>
                <a:t>, </a:t>
              </a:r>
              <a:r>
                <a:rPr lang="ko-KR" altLang="en-US" sz="2400" b="1" dirty="0" smtClean="0"/>
                <a:t>시스템 장악</a:t>
              </a:r>
              <a:endParaRPr lang="ko-KR" altLang="en-US" sz="2400" b="1" dirty="0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3325673" y="1323189"/>
              <a:ext cx="1401560" cy="9036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/>
                <a:t>공격 수행</a:t>
              </a:r>
              <a:endParaRPr lang="ko-KR" altLang="en-US" sz="2000" b="1" dirty="0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430694" y="4249488"/>
            <a:ext cx="9155852" cy="762829"/>
            <a:chOff x="3325673" y="1323188"/>
            <a:chExt cx="8629914" cy="903644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5199785" y="1323188"/>
              <a:ext cx="6755802" cy="903643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/>
                <a:t>거점 확보 및 목적 달성을 위한 내부 확산 시도</a:t>
              </a:r>
              <a:endParaRPr lang="ko-KR" altLang="en-US" sz="2400" b="1" dirty="0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3325673" y="1323189"/>
              <a:ext cx="1401560" cy="9036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/>
                <a:t>거점 확보</a:t>
              </a:r>
              <a:endParaRPr lang="en-US" altLang="ko-KR" sz="2000" b="1" dirty="0" smtClean="0"/>
            </a:p>
            <a:p>
              <a:pPr algn="ctr"/>
              <a:r>
                <a:rPr lang="ko-KR" altLang="en-US" sz="2000" b="1" dirty="0" smtClean="0"/>
                <a:t>내부 확산</a:t>
              </a:r>
              <a:endParaRPr lang="ko-KR" altLang="en-US" sz="2000" b="1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430694" y="5614323"/>
            <a:ext cx="9155852" cy="762829"/>
            <a:chOff x="3325673" y="1323188"/>
            <a:chExt cx="8629914" cy="903644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5199785" y="1323188"/>
              <a:ext cx="6755802" cy="903643"/>
            </a:xfrm>
            <a:prstGeom prst="roundRect">
              <a:avLst/>
            </a:prstGeom>
            <a:solidFill>
              <a:srgbClr val="13C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/>
                <a:t>내부 정보 유출 </a:t>
              </a:r>
              <a:r>
                <a:rPr lang="en-US" altLang="ko-KR" sz="2400" b="1" dirty="0" smtClean="0"/>
                <a:t>System Down </a:t>
              </a:r>
              <a:r>
                <a:rPr lang="ko-KR" altLang="en-US" sz="2400" b="1" dirty="0" smtClean="0"/>
                <a:t>등</a:t>
              </a:r>
              <a:endParaRPr lang="ko-KR" altLang="en-US" sz="2400" b="1" dirty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325673" y="1323189"/>
              <a:ext cx="1401560" cy="9036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/>
                <a:t>정보 유출</a:t>
              </a:r>
              <a:endParaRPr lang="ko-KR" altLang="en-US" sz="2000" b="1" dirty="0"/>
            </a:p>
          </p:txBody>
        </p:sp>
      </p:grpSp>
      <p:sp>
        <p:nvSpPr>
          <p:cNvPr id="20" name="아래쪽 화살표 19"/>
          <p:cNvSpPr/>
          <p:nvPr/>
        </p:nvSpPr>
        <p:spPr>
          <a:xfrm>
            <a:off x="6716110" y="2352884"/>
            <a:ext cx="472966" cy="315310"/>
          </a:xfrm>
          <a:prstGeom prst="downArrow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아래쪽 화살표 21"/>
          <p:cNvSpPr/>
          <p:nvPr/>
        </p:nvSpPr>
        <p:spPr>
          <a:xfrm>
            <a:off x="6716110" y="3742605"/>
            <a:ext cx="472966" cy="315310"/>
          </a:xfrm>
          <a:prstGeom prst="downArrow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아래쪽 화살표 22"/>
          <p:cNvSpPr/>
          <p:nvPr/>
        </p:nvSpPr>
        <p:spPr>
          <a:xfrm>
            <a:off x="6716110" y="5155664"/>
            <a:ext cx="472966" cy="315310"/>
          </a:xfrm>
          <a:prstGeom prst="downArrow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17670" y="1849906"/>
            <a:ext cx="501351" cy="0"/>
          </a:xfrm>
          <a:prstGeom prst="line">
            <a:avLst/>
          </a:prstGeom>
          <a:ln w="38100"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2917670" y="3196536"/>
            <a:ext cx="501351" cy="0"/>
          </a:xfrm>
          <a:prstGeom prst="line">
            <a:avLst/>
          </a:prstGeom>
          <a:ln w="38100"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2917670" y="4650686"/>
            <a:ext cx="501351" cy="0"/>
          </a:xfrm>
          <a:prstGeom prst="line">
            <a:avLst/>
          </a:prstGeom>
          <a:ln w="38100"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2917670" y="5995737"/>
            <a:ext cx="501351" cy="0"/>
          </a:xfrm>
          <a:prstGeom prst="line">
            <a:avLst/>
          </a:prstGeom>
          <a:ln w="38100"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22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Cyber Kill chain Model</a:t>
            </a:r>
            <a:endParaRPr lang="en-US" altLang="ko-KR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0885" y="1127033"/>
            <a:ext cx="11930230" cy="5632311"/>
          </a:xfrm>
          <a:prstGeom prst="rect">
            <a:avLst/>
          </a:prstGeom>
          <a:noFill/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pPr marL="342900" indent="-342900">
              <a:buFontTx/>
              <a:buChar char="-"/>
            </a:pPr>
            <a:endParaRPr lang="en-US" altLang="ko-KR" sz="2400" b="1" dirty="0" smtClean="0"/>
          </a:p>
        </p:txBody>
      </p:sp>
      <p:pic>
        <p:nvPicPr>
          <p:cNvPr id="1026" name="Picture 2" descr="http://linkback.itworld.co.kr/images/onebyone.gif?action_id=58f9918933c1a5ca58e1c69c449a3e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157162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47" y="1362962"/>
            <a:ext cx="11490106" cy="5193701"/>
          </a:xfrm>
          <a:prstGeom prst="rect">
            <a:avLst/>
          </a:prstGeom>
          <a:ln w="44450">
            <a:solidFill>
              <a:srgbClr val="009999"/>
            </a:solidFill>
          </a:ln>
        </p:spPr>
      </p:pic>
    </p:spTree>
    <p:extLst>
      <p:ext uri="{BB962C8B-B14F-4D97-AF65-F5344CB8AC3E}">
        <p14:creationId xmlns:p14="http://schemas.microsoft.com/office/powerpoint/2010/main" val="39585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0885" y="1127033"/>
            <a:ext cx="11930230" cy="5447645"/>
          </a:xfrm>
          <a:prstGeom prst="rect">
            <a:avLst/>
          </a:prstGeom>
          <a:solidFill>
            <a:srgbClr val="006666"/>
          </a:solidFill>
          <a:ln w="38100">
            <a:solidFill>
              <a:srgbClr val="13C399"/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b="1" dirty="0" smtClean="0"/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APT(Advanced Persistent Threat) </a:t>
            </a:r>
          </a:p>
          <a:p>
            <a:r>
              <a:rPr lang="ko-KR" altLang="en-US" sz="2000" dirty="0" smtClean="0">
                <a:solidFill>
                  <a:schemeClr val="bg1"/>
                </a:solidFill>
              </a:rPr>
              <a:t>지능형 지속 위협의 약자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</a:rPr>
              <a:t>지속적인 공격을 통해 개인정보 </a:t>
            </a:r>
            <a:r>
              <a:rPr lang="en-US" altLang="ko-KR" sz="2000" dirty="0" smtClean="0">
                <a:solidFill>
                  <a:schemeClr val="bg1"/>
                </a:solidFill>
              </a:rPr>
              <a:t>/ </a:t>
            </a:r>
            <a:r>
              <a:rPr lang="ko-KR" altLang="en-US" sz="2000" dirty="0" smtClean="0">
                <a:solidFill>
                  <a:schemeClr val="bg1"/>
                </a:solidFill>
              </a:rPr>
              <a:t>중요 데이터 유출을 하는 형태의 공격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불특정 다수가 아닌 특정 회사나 정부 기관 또는 공공기관을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타겟팅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b="1" dirty="0" smtClean="0">
                <a:solidFill>
                  <a:srgbClr val="FFFF00"/>
                </a:solidFill>
              </a:rPr>
              <a:t>악성코드와의 차이점 </a:t>
            </a:r>
            <a:endParaRPr lang="en-US" altLang="ko-KR" sz="2000" b="1" dirty="0">
              <a:solidFill>
                <a:srgbClr val="FFFF00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공격범위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조직화된 계획을 가지고 공격을 수행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공격 목표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정부기관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공공기관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공격빈도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지속적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solidFill>
                  <a:schemeClr val="bg1"/>
                </a:solidFill>
              </a:rPr>
              <a:t>공격 탐지 </a:t>
            </a:r>
            <a:r>
              <a:rPr lang="en-US" altLang="ko-KR" sz="2000" dirty="0" smtClean="0">
                <a:solidFill>
                  <a:schemeClr val="bg1"/>
                </a:solidFill>
              </a:rPr>
              <a:t>: </a:t>
            </a:r>
            <a:r>
              <a:rPr lang="ko-KR" altLang="en-US" sz="2000" dirty="0" smtClean="0">
                <a:solidFill>
                  <a:schemeClr val="bg1"/>
                </a:solidFill>
              </a:rPr>
              <a:t>발견하기 어려움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endParaRPr lang="en-US" altLang="ko-KR" sz="20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989704"/>
          </a:xfrm>
          <a:prstGeom prst="rect">
            <a:avLst/>
          </a:prstGeom>
          <a:solidFill>
            <a:srgbClr val="00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/>
              <a:t>What is the APT? 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98324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686</Words>
  <Application>Microsoft Office PowerPoint</Application>
  <PresentationFormat>와이드스크린</PresentationFormat>
  <Paragraphs>468</Paragraphs>
  <Slides>40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3" baseType="lpstr">
      <vt:lpstr>맑은 고딕</vt:lpstr>
      <vt:lpstr>Arial</vt:lpstr>
      <vt:lpstr>Office 테마</vt:lpstr>
      <vt:lpstr>APT Actor Analysis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Thread Intelligence ≠ Attribution</vt:lpstr>
      <vt:lpstr>WHAT?  HOW?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뉴비의 리버싱 가이드</dc:title>
  <dc:creator>user</dc:creator>
  <cp:lastModifiedBy>user</cp:lastModifiedBy>
  <cp:revision>158</cp:revision>
  <dcterms:created xsi:type="dcterms:W3CDTF">2020-07-19T00:50:37Z</dcterms:created>
  <dcterms:modified xsi:type="dcterms:W3CDTF">2021-02-20T10:06:27Z</dcterms:modified>
</cp:coreProperties>
</file>

<file path=docProps/thumbnail.jpeg>
</file>